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0" r:id="rId9"/>
    <p:sldId id="284" r:id="rId10"/>
    <p:sldId id="281" r:id="rId11"/>
    <p:sldId id="285" r:id="rId12"/>
    <p:sldId id="291" r:id="rId13"/>
    <p:sldId id="292" r:id="rId14"/>
    <p:sldId id="293" r:id="rId15"/>
    <p:sldId id="295" r:id="rId16"/>
    <p:sldId id="294" r:id="rId17"/>
    <p:sldId id="263" r:id="rId18"/>
    <p:sldId id="265" r:id="rId19"/>
    <p:sldId id="280" r:id="rId20"/>
    <p:sldId id="266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Средний стиль 3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Темный стиль 1 — акцент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21"/>
    <p:restoredTop sz="94717"/>
  </p:normalViewPr>
  <p:slideViewPr>
    <p:cSldViewPr snapToGrid="0">
      <p:cViewPr varScale="1">
        <p:scale>
          <a:sx n="82" d="100"/>
          <a:sy n="82" d="100"/>
        </p:scale>
        <p:origin x="45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4df75eb6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4df75eb65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314df75eb65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400" b="0" strike="noStrike" spc="-1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280C208-5631-4531-8AFA-DE91125F5251}" type="slidenum">
              <a:rPr lang="ru-RU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19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df75eb6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df75eb65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314df75eb65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4df75eb6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4df75eb65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314df75eb65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4df75eb6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4df75eb65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314df75eb65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4df75eb6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4df75eb65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314df75eb65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4df75eb6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4df75eb65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314df75eb65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BEC5-E5BF-4073-B59F-AF429BC8313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830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4df75eb6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4df75eb65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314df75eb65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1039528" y="2001837"/>
            <a:ext cx="10087276" cy="150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1039528" y="4129238"/>
            <a:ext cx="10087276" cy="1128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7530" y="-100001"/>
            <a:ext cx="3006013" cy="2125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3;p2"/>
          <p:cNvCxnSpPr/>
          <p:nvPr/>
        </p:nvCxnSpPr>
        <p:spPr>
          <a:xfrm>
            <a:off x="4555671" y="1224644"/>
            <a:ext cx="7740000" cy="0"/>
          </a:xfrm>
          <a:prstGeom prst="straightConnector1">
            <a:avLst/>
          </a:prstGeom>
          <a:noFill/>
          <a:ln w="571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2"/>
          <p:cNvCxnSpPr/>
          <p:nvPr/>
        </p:nvCxnSpPr>
        <p:spPr>
          <a:xfrm>
            <a:off x="-114300" y="6237515"/>
            <a:ext cx="5388429" cy="0"/>
          </a:xfrm>
          <a:prstGeom prst="straightConnector1">
            <a:avLst/>
          </a:prstGeom>
          <a:noFill/>
          <a:ln w="571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" name="Google Shape;2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4090" y="5486066"/>
            <a:ext cx="6887816" cy="1941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7530" y="-100001"/>
            <a:ext cx="3006013" cy="2125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2"/>
          <p:cNvCxnSpPr/>
          <p:nvPr/>
        </p:nvCxnSpPr>
        <p:spPr>
          <a:xfrm>
            <a:off x="4555671" y="1224644"/>
            <a:ext cx="7740000" cy="0"/>
          </a:xfrm>
          <a:prstGeom prst="straightConnector1">
            <a:avLst/>
          </a:prstGeom>
          <a:noFill/>
          <a:ln w="571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838200" y="1959429"/>
            <a:ext cx="10281557" cy="364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10137322" y="5706836"/>
            <a:ext cx="1787979" cy="106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838200" y="555171"/>
            <a:ext cx="8877300" cy="11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058779" y="1286227"/>
            <a:ext cx="10087276" cy="215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1058779" y="4165953"/>
            <a:ext cx="10087276" cy="144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8992"/>
              </a:buClr>
              <a:buSzPts val="2400"/>
              <a:buNone/>
              <a:defRPr sz="2400">
                <a:solidFill>
                  <a:srgbClr val="ED899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8992"/>
              </a:buClr>
              <a:buSzPts val="2000"/>
              <a:buNone/>
              <a:defRPr sz="2000">
                <a:solidFill>
                  <a:srgbClr val="ED899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8992"/>
              </a:buClr>
              <a:buSzPts val="1800"/>
              <a:buNone/>
              <a:defRPr sz="1800">
                <a:solidFill>
                  <a:srgbClr val="ED8992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8992"/>
              </a:buClr>
              <a:buSzPts val="1600"/>
              <a:buNone/>
              <a:defRPr sz="1600">
                <a:solidFill>
                  <a:srgbClr val="ED8992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8992"/>
              </a:buClr>
              <a:buSzPts val="1600"/>
              <a:buNone/>
              <a:defRPr sz="1600">
                <a:solidFill>
                  <a:srgbClr val="ED8992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8992"/>
              </a:buClr>
              <a:buSzPts val="1600"/>
              <a:buNone/>
              <a:defRPr sz="1600">
                <a:solidFill>
                  <a:srgbClr val="ED8992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8992"/>
              </a:buClr>
              <a:buSzPts val="1600"/>
              <a:buNone/>
              <a:defRPr sz="1600">
                <a:solidFill>
                  <a:srgbClr val="ED8992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8992"/>
              </a:buClr>
              <a:buSzPts val="1600"/>
              <a:buNone/>
              <a:defRPr sz="1600">
                <a:solidFill>
                  <a:srgbClr val="ED8992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8992"/>
              </a:buClr>
              <a:buSzPts val="1600"/>
              <a:buNone/>
              <a:defRPr sz="1600">
                <a:solidFill>
                  <a:srgbClr val="ED899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10050234" y="5526541"/>
            <a:ext cx="1828800" cy="1331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38200" y="555171"/>
            <a:ext cx="8877300" cy="11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5252357" cy="4109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3543300" cy="4109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10064928" y="5385718"/>
            <a:ext cx="1787978" cy="127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39788" y="1992085"/>
            <a:ext cx="4205741" cy="51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839788" y="2702379"/>
            <a:ext cx="4205741" cy="3216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5372100" y="1992085"/>
            <a:ext cx="4327071" cy="51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4"/>
          </p:nvPr>
        </p:nvSpPr>
        <p:spPr>
          <a:xfrm>
            <a:off x="5372100" y="2702379"/>
            <a:ext cx="4327071" cy="3216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88593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0064928" y="5385718"/>
            <a:ext cx="1787978" cy="127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838200" y="555171"/>
            <a:ext cx="8877300" cy="11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10064928" y="5385718"/>
            <a:ext cx="1787978" cy="127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10064928" y="5385718"/>
            <a:ext cx="1787978" cy="127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526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66859" y="1281339"/>
            <a:ext cx="4898069" cy="4587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10064928" y="5385718"/>
            <a:ext cx="1787978" cy="127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526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5183188" y="1273629"/>
            <a:ext cx="5823902" cy="4112089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32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 title="0"/>
          <p:cNvSpPr txBox="1">
            <a:spLocks noGrp="1"/>
          </p:cNvSpPr>
          <p:nvPr>
            <p:ph type="sldNum" idx="12"/>
          </p:nvPr>
        </p:nvSpPr>
        <p:spPr>
          <a:xfrm>
            <a:off x="10064928" y="5385718"/>
            <a:ext cx="1787978" cy="127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600" b="0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600" b="0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600" b="0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600" b="0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600" b="0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600" b="0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600" b="0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600" b="0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600" b="0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959430"/>
            <a:ext cx="10281557" cy="3510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D899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225768" y="200819"/>
            <a:ext cx="1489158" cy="105319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838200" y="555171"/>
            <a:ext cx="8877300" cy="11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15" name="Google Shape;15;p1"/>
          <p:cNvCxnSpPr/>
          <p:nvPr/>
        </p:nvCxnSpPr>
        <p:spPr>
          <a:xfrm>
            <a:off x="-57750" y="6286500"/>
            <a:ext cx="9612000" cy="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6;p1"/>
          <p:cNvCxnSpPr/>
          <p:nvPr/>
        </p:nvCxnSpPr>
        <p:spPr>
          <a:xfrm>
            <a:off x="10260531" y="1094014"/>
            <a:ext cx="1980000" cy="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17;p1"/>
          <p:cNvCxnSpPr/>
          <p:nvPr/>
        </p:nvCxnSpPr>
        <p:spPr>
          <a:xfrm>
            <a:off x="-57750" y="6286500"/>
            <a:ext cx="9612000" cy="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1"/>
          <p:cNvCxnSpPr/>
          <p:nvPr/>
        </p:nvCxnSpPr>
        <p:spPr>
          <a:xfrm>
            <a:off x="10260531" y="1094014"/>
            <a:ext cx="1980000" cy="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1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w="9525" cap="flat" cmpd="sng">
            <a:solidFill>
              <a:srgbClr val="FB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75;p11"/>
          <p:cNvSpPr txBox="1">
            <a:spLocks noGrp="1"/>
          </p:cNvSpPr>
          <p:nvPr>
            <p:ph type="ctrTitle"/>
          </p:nvPr>
        </p:nvSpPr>
        <p:spPr>
          <a:xfrm>
            <a:off x="1039528" y="2001837"/>
            <a:ext cx="10087276" cy="150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ru-RU" sz="4800" b="1" dirty="0"/>
              <a:t>Применение ИИ в профессиональном обучении</a:t>
            </a:r>
            <a:endParaRPr sz="4800" b="1" dirty="0"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1039528" y="4129238"/>
            <a:ext cx="10087276" cy="1128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ru-RU" i="1" u="sng" dirty="0"/>
              <a:t>куратор</a:t>
            </a:r>
            <a:endParaRPr i="1" u="sng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ru-RU" dirty="0"/>
              <a:t>Гаврилов Александр Игоревич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129157" y="5440362"/>
            <a:ext cx="1787979" cy="1281113"/>
          </a:xfrm>
        </p:spPr>
        <p:txBody>
          <a:bodyPr/>
          <a:lstStyle/>
          <a:p>
            <a:fld id="{A01BE76D-E181-4177-862E-40D97C82BFEB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7200" y="-27200"/>
            <a:ext cx="10466634" cy="1135517"/>
          </a:xfrm>
        </p:spPr>
        <p:txBody>
          <a:bodyPr>
            <a:normAutofit/>
          </a:bodyPr>
          <a:lstStyle/>
          <a:p>
            <a:r>
              <a:rPr lang="ru-RU" b="1" dirty="0"/>
              <a:t>Рассматриваемые ИИ</a:t>
            </a:r>
          </a:p>
        </p:txBody>
      </p:sp>
      <p:sp>
        <p:nvSpPr>
          <p:cNvPr id="13" name="Google Shape;517;p76">
            <a:extLst>
              <a:ext uri="{FF2B5EF4-FFF2-40B4-BE49-F238E27FC236}">
                <a16:creationId xmlns:a16="http://schemas.microsoft.com/office/drawing/2014/main" id="{5EE4D5FA-3C36-39D0-1F8D-E29CD0799A87}"/>
              </a:ext>
            </a:extLst>
          </p:cNvPr>
          <p:cNvSpPr/>
          <p:nvPr/>
        </p:nvSpPr>
        <p:spPr>
          <a:xfrm>
            <a:off x="366726" y="2090056"/>
            <a:ext cx="5765218" cy="24593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>
              <a:lnSpc>
                <a:spcPct val="200000"/>
              </a:lnSpc>
              <a:tabLst>
                <a:tab pos="0" algn="l"/>
              </a:tabLst>
            </a:pPr>
            <a:endParaRPr lang="ru-RU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EC5241-C05E-D50F-F474-43108DEB4282}"/>
              </a:ext>
            </a:extLst>
          </p:cNvPr>
          <p:cNvSpPr txBox="1"/>
          <p:nvPr/>
        </p:nvSpPr>
        <p:spPr>
          <a:xfrm>
            <a:off x="6013147" y="2237584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0" u="sng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GPT Teacher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2E24B91-71C9-5B6A-9A54-6D4B7B83C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621" y="1069831"/>
            <a:ext cx="1424447" cy="1155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685714-9690-999F-258A-64B9E903ECFD}"/>
              </a:ext>
            </a:extLst>
          </p:cNvPr>
          <p:cNvSpPr txBox="1"/>
          <p:nvPr/>
        </p:nvSpPr>
        <p:spPr>
          <a:xfrm>
            <a:off x="3423982" y="287073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</a:t>
            </a:r>
            <a:r>
              <a:rPr lang="en-US" sz="1800" b="1" i="0" u="sng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GPT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DDB8D89-FE8A-B3EA-86A7-5716DD3B3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423" y="1805430"/>
            <a:ext cx="1161590" cy="1052139"/>
          </a:xfrm>
          <a:prstGeom prst="rect">
            <a:avLst/>
          </a:prstGeom>
        </p:spPr>
      </p:pic>
      <p:pic>
        <p:nvPicPr>
          <p:cNvPr id="19" name="Picture 2" descr="Picture background">
            <a:extLst>
              <a:ext uri="{FF2B5EF4-FFF2-40B4-BE49-F238E27FC236}">
                <a16:creationId xmlns:a16="http://schemas.microsoft.com/office/drawing/2014/main" id="{B0E530B1-55B9-0BD7-CBDE-F344BFFA0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5" t="39297" r="33147" b="38532"/>
          <a:stretch/>
        </p:blipFill>
        <p:spPr bwMode="auto">
          <a:xfrm>
            <a:off x="395197" y="1352599"/>
            <a:ext cx="2070538" cy="74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FD76777-82A4-479B-AC09-09650AF422E5}"/>
              </a:ext>
            </a:extLst>
          </p:cNvPr>
          <p:cNvSpPr txBox="1"/>
          <p:nvPr/>
        </p:nvSpPr>
        <p:spPr>
          <a:xfrm>
            <a:off x="782849" y="217702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0" u="sng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NotionAi</a:t>
            </a:r>
            <a:endParaRPr lang="en-US" sz="1800" b="1" i="0" u="sng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C16A70-D9F7-7357-D40B-169797346BDA}"/>
              </a:ext>
            </a:extLst>
          </p:cNvPr>
          <p:cNvSpPr txBox="1"/>
          <p:nvPr/>
        </p:nvSpPr>
        <p:spPr>
          <a:xfrm>
            <a:off x="9368129" y="281570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0" u="sng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Qwen</a:t>
            </a:r>
            <a:endParaRPr lang="en-US" sz="1800" b="1" i="0" u="sng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E5C5042D-2495-C818-28F2-258B8DBB3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176" y="1933413"/>
            <a:ext cx="1937195" cy="58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765155-EF78-EF08-7693-A82548CDF4AA}"/>
              </a:ext>
            </a:extLst>
          </p:cNvPr>
          <p:cNvSpPr txBox="1"/>
          <p:nvPr/>
        </p:nvSpPr>
        <p:spPr>
          <a:xfrm>
            <a:off x="1509971" y="464711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0" u="sng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E274BC-43F9-71FD-8DBB-DD22345B05E4}"/>
              </a:ext>
            </a:extLst>
          </p:cNvPr>
          <p:cNvSpPr txBox="1"/>
          <p:nvPr/>
        </p:nvSpPr>
        <p:spPr>
          <a:xfrm>
            <a:off x="4989355" y="5193203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eAuther.Cloud</a:t>
            </a:r>
            <a:endParaRPr lang="en-US" sz="1800" b="1" i="0" u="sng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53A72716-5328-5B62-FE58-4A16B19BC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88" y="4101097"/>
            <a:ext cx="841549" cy="84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61392A8F-E83F-B258-EB9A-454BD4CABB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5" r="6072" b="24021"/>
          <a:stretch/>
        </p:blipFill>
        <p:spPr bwMode="auto">
          <a:xfrm>
            <a:off x="1138904" y="3849774"/>
            <a:ext cx="1528439" cy="49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CB1A21-9E39-7FC6-245D-31424E103DD2}"/>
              </a:ext>
            </a:extLst>
          </p:cNvPr>
          <p:cNvSpPr txBox="1"/>
          <p:nvPr/>
        </p:nvSpPr>
        <p:spPr>
          <a:xfrm>
            <a:off x="9057691" y="466626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0" u="sng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Ai</a:t>
            </a:r>
          </a:p>
        </p:txBody>
      </p:sp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BFFE0EA7-7F0B-DB8D-060C-354FEDEE0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" t="20566" r="4619" b="26698"/>
          <a:stretch/>
        </p:blipFill>
        <p:spPr bwMode="auto">
          <a:xfrm>
            <a:off x="8482715" y="3931806"/>
            <a:ext cx="2315656" cy="5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857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2758F33-1EB2-1A21-9686-C0E8A47E016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633401" y="5585959"/>
            <a:ext cx="1787978" cy="1272041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1BF7F7BF-4B8C-C70F-6D79-6F801CC1D80C}"/>
              </a:ext>
            </a:extLst>
          </p:cNvPr>
          <p:cNvSpPr>
            <a:spLocks noGrp="1"/>
          </p:cNvSpPr>
          <p:nvPr/>
        </p:nvSpPr>
        <p:spPr>
          <a:xfrm>
            <a:off x="89712" y="0"/>
            <a:ext cx="10010252" cy="8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500" b="1" i="0" dirty="0"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Сравнительный</a:t>
            </a:r>
            <a:r>
              <a:rPr lang="ru-RU" sz="2500" b="1" i="0" dirty="0">
                <a:solidFill>
                  <a:schemeClr val="tx1"/>
                </a:solidFill>
                <a:effectLst/>
                <a:latin typeface="Gilroy Medium" panose="00000600000000000000" charset="-52"/>
                <a:cs typeface="Times New Roman" panose="02020603050405020304" pitchFamily="18" charset="0"/>
              </a:rPr>
              <a:t> </a:t>
            </a:r>
            <a:r>
              <a:rPr lang="ru-RU" sz="2500" b="1" i="0" dirty="0"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анализ рассматриваемых </a:t>
            </a:r>
            <a:r>
              <a:rPr lang="ru-RU" sz="25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систем </a:t>
            </a:r>
            <a:r>
              <a:rPr lang="ru-RU" sz="2500" b="1" i="0" dirty="0"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ИИ</a:t>
            </a:r>
            <a:br>
              <a:rPr lang="ru-RU" sz="2500" b="1" i="0" dirty="0"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</a:br>
            <a:endParaRPr lang="ru-RU" sz="2500" b="1" dirty="0">
              <a:latin typeface="+mj-lt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EA24617E-A359-AC6E-D945-6A899BA3A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715947"/>
              </p:ext>
            </p:extLst>
          </p:nvPr>
        </p:nvGraphicFramePr>
        <p:xfrm>
          <a:off x="0" y="578362"/>
          <a:ext cx="10795001" cy="612215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16240">
                  <a:extLst>
                    <a:ext uri="{9D8B030D-6E8A-4147-A177-3AD203B41FA5}">
                      <a16:colId xmlns:a16="http://schemas.microsoft.com/office/drawing/2014/main" val="526880700"/>
                    </a:ext>
                  </a:extLst>
                </a:gridCol>
                <a:gridCol w="1209499">
                  <a:extLst>
                    <a:ext uri="{9D8B030D-6E8A-4147-A177-3AD203B41FA5}">
                      <a16:colId xmlns:a16="http://schemas.microsoft.com/office/drawing/2014/main" val="2827025418"/>
                    </a:ext>
                  </a:extLst>
                </a:gridCol>
                <a:gridCol w="1290005">
                  <a:extLst>
                    <a:ext uri="{9D8B030D-6E8A-4147-A177-3AD203B41FA5}">
                      <a16:colId xmlns:a16="http://schemas.microsoft.com/office/drawing/2014/main" val="1421630502"/>
                    </a:ext>
                  </a:extLst>
                </a:gridCol>
                <a:gridCol w="1549401">
                  <a:extLst>
                    <a:ext uri="{9D8B030D-6E8A-4147-A177-3AD203B41FA5}">
                      <a16:colId xmlns:a16="http://schemas.microsoft.com/office/drawing/2014/main" val="1760937375"/>
                    </a:ext>
                  </a:extLst>
                </a:gridCol>
                <a:gridCol w="1227826">
                  <a:extLst>
                    <a:ext uri="{9D8B030D-6E8A-4147-A177-3AD203B41FA5}">
                      <a16:colId xmlns:a16="http://schemas.microsoft.com/office/drawing/2014/main" val="4066435209"/>
                    </a:ext>
                  </a:extLst>
                </a:gridCol>
                <a:gridCol w="1300911">
                  <a:extLst>
                    <a:ext uri="{9D8B030D-6E8A-4147-A177-3AD203B41FA5}">
                      <a16:colId xmlns:a16="http://schemas.microsoft.com/office/drawing/2014/main" val="1305504338"/>
                    </a:ext>
                  </a:extLst>
                </a:gridCol>
                <a:gridCol w="1490932">
                  <a:extLst>
                    <a:ext uri="{9D8B030D-6E8A-4147-A177-3AD203B41FA5}">
                      <a16:colId xmlns:a16="http://schemas.microsoft.com/office/drawing/2014/main" val="3367477118"/>
                    </a:ext>
                  </a:extLst>
                </a:gridCol>
                <a:gridCol w="1710187">
                  <a:extLst>
                    <a:ext uri="{9D8B030D-6E8A-4147-A177-3AD203B41FA5}">
                      <a16:colId xmlns:a16="http://schemas.microsoft.com/office/drawing/2014/main" val="3683731884"/>
                    </a:ext>
                  </a:extLst>
                </a:gridCol>
              </a:tblGrid>
              <a:tr h="529078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effectLst/>
                        </a:rPr>
                        <a:t>Критерий</a:t>
                      </a:r>
                    </a:p>
                  </a:txBody>
                  <a:tcPr marR="95250" marT="95250" marB="952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 err="1">
                          <a:effectLst/>
                        </a:rPr>
                        <a:t>Qwen</a:t>
                      </a:r>
                      <a:endParaRPr lang="en" sz="1200" b="1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effectLst/>
                        </a:rPr>
                        <a:t>StudGPT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effectLst/>
                        </a:rPr>
                        <a:t>GPT Teacher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effectLst/>
                        </a:rPr>
                        <a:t>Grok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effectLst/>
                        </a:rPr>
                        <a:t>Notion AI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 err="1">
                          <a:effectLst/>
                        </a:rPr>
                        <a:t>eAuthor.Cloud</a:t>
                      </a:r>
                      <a:endParaRPr lang="en" sz="1200" b="1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 err="1">
                          <a:effectLst/>
                        </a:rPr>
                        <a:t>GoogleAI</a:t>
                      </a:r>
                      <a:endParaRPr lang="en" sz="1200" b="1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2923396"/>
                  </a:ext>
                </a:extLst>
              </a:tr>
              <a:tr h="1036484">
                <a:tc>
                  <a:txBody>
                    <a:bodyPr/>
                    <a:lstStyle/>
                    <a:p>
                      <a:pPr algn="l"/>
                      <a:r>
                        <a:rPr lang="ru-RU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Функциональность</a:t>
                      </a:r>
                      <a:endParaRPr lang="ru-RU" sz="1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Генерация текстов, решение задач, повышение оригинальности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Виртуальные помощники, чат-боты, анализ учебных данных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Генерация учебных материалов, адаптация контента, проверка заданий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Создание курсов, онлайн-тестов, мультимедиа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Создание языковых курсов, упражнений, тестов.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i="0" u="none" strike="noStrike" cap="non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Генерация текстов, редактирование, шаблоны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i="0" u="none" strike="noStrike" cap="non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Генерация контента, интеграция с </a:t>
                      </a:r>
                      <a:r>
                        <a:rPr lang="en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Google-</a:t>
                      </a:r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сервисами, анализ данных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4446900"/>
                  </a:ext>
                </a:extLst>
              </a:tr>
              <a:tr h="544886">
                <a:tc>
                  <a:txBody>
                    <a:bodyPr/>
                    <a:lstStyle/>
                    <a:p>
                      <a:pPr algn="l"/>
                      <a:r>
                        <a:rPr lang="ru-RU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Специализация</a:t>
                      </a:r>
                      <a:endParaRPr lang="ru-RU" sz="1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Универсальный образовательный контент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Образование с акцентом на </a:t>
                      </a:r>
                      <a:r>
                        <a:rPr lang="en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IT-</a:t>
                      </a:r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практику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Помощь преподавателям в создании материалов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Управление учебным процессом (курсы, тесты, мультимедиа)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Языковые курсы и тесты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Универсальное создание и редактирование контента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Универсальная, с усиленной интеграцией в экосистему </a:t>
                      </a:r>
                      <a:r>
                        <a:rPr lang="en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Google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168784"/>
                  </a:ext>
                </a:extLst>
              </a:tr>
              <a:tr h="950065">
                <a:tc>
                  <a:txBody>
                    <a:bodyPr/>
                    <a:lstStyle/>
                    <a:p>
                      <a:pPr algn="l"/>
                      <a:r>
                        <a:rPr lang="ru-RU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Поддержка </a:t>
                      </a:r>
                      <a:endParaRPr lang="en-US" sz="12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l"/>
                      <a:r>
                        <a:rPr lang="ru-RU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пользователей</a:t>
                      </a:r>
                      <a:endParaRPr lang="ru-RU" sz="1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i="0" u="none" strike="noStrike" cap="non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Поддержка на русском языке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Рекомендации для студентов и преподавателей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i="0" u="none" strike="noStrike" cap="non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Помощь преподавателям в адаптации материалов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i="0" u="none" strike="noStrike" cap="non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Комплексная поддержка учебного процесса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i="0" u="none" strike="noStrike" cap="non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Обратная связь от носителей языка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ru-RU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lang="ru-RU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Удобство для редактирования текстов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ru-RU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lang="ru-RU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Многоязычная поддержка, интеграция с </a:t>
                      </a:r>
                      <a:r>
                        <a:rPr lang="en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Google Classroom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214778"/>
                  </a:ext>
                </a:extLst>
              </a:tr>
              <a:tr h="610621">
                <a:tc>
                  <a:txBody>
                    <a:bodyPr/>
                    <a:lstStyle/>
                    <a:p>
                      <a:pPr algn="l"/>
                      <a:r>
                        <a:rPr lang="ru-RU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Автоматизация</a:t>
                      </a:r>
                      <a:endParaRPr lang="ru-RU" sz="1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Ограниченная автоматизация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Автоматизация рутинных задач, анализ данных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Автоматизация создания контента и проверки заданий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Автоматизация курсов, тестов, проверки на плагиат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Автоматизация языковых упражнений и тестов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Автоматизация генерации и редактирования текста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Автоматизация отчетов, проверки заданий, анализа успеваемости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3112171"/>
                  </a:ext>
                </a:extLst>
              </a:tr>
              <a:tr h="521260">
                <a:tc>
                  <a:txBody>
                    <a:bodyPr/>
                    <a:lstStyle/>
                    <a:p>
                      <a:pPr algn="l"/>
                      <a:r>
                        <a:rPr lang="ru-RU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Интеграция с</a:t>
                      </a:r>
                      <a:endParaRPr lang="en-US" sz="12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l"/>
                      <a:r>
                        <a:rPr lang="ru-RU" sz="12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учебным процессом</a:t>
                      </a:r>
                      <a:endParaRPr lang="ru-RU" sz="1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Подготовка к экзаменам, конспекты, решение задач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Полная интеграция (чат-боты, анализ успеваемости)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Интеграция в подготовку материалов и проверку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i="0" u="none" strike="noStrike" cap="non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Полная интеграция (управление курсами</a:t>
                      </a:r>
                      <a:r>
                        <a:rPr lang="en-US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i="0" u="none" strike="noStrike" cap="non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Интеграция в изучение языков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i="0" u="none" strike="noStrike" cap="non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Создание и управление материалами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i="0" u="none" strike="noStrike" cap="non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Глубокая интеграция с </a:t>
                      </a:r>
                      <a:r>
                        <a:rPr lang="en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Google-</a:t>
                      </a:r>
                      <a:r>
                        <a:rPr lang="ru-RU" sz="1200" b="0" i="0" u="none" strike="noStrike" cap="non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сервисами</a:t>
                      </a:r>
                      <a:endParaRPr lang="ru-RU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0144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1309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E5E5DF6-A4D6-130C-14B9-2D5EDD8C9A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/>
          </a:p>
        </p:txBody>
      </p:sp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55C03FE4-5DC4-2D54-98F0-9380D94CFF92}"/>
              </a:ext>
            </a:extLst>
          </p:cNvPr>
          <p:cNvSpPr>
            <a:spLocks noGrp="1"/>
          </p:cNvSpPr>
          <p:nvPr/>
        </p:nvSpPr>
        <p:spPr>
          <a:xfrm>
            <a:off x="200549" y="398124"/>
            <a:ext cx="6114639" cy="8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3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Выводы:</a:t>
            </a:r>
            <a:br>
              <a:rPr lang="ru-RU" sz="2500" b="1" i="0" dirty="0"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</a:br>
            <a:endParaRPr lang="ru-RU" sz="25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3D29A-6330-9488-A7C1-AEF59553E7D6}"/>
              </a:ext>
            </a:extLst>
          </p:cNvPr>
          <p:cNvSpPr txBox="1"/>
          <p:nvPr/>
        </p:nvSpPr>
        <p:spPr>
          <a:xfrm>
            <a:off x="200549" y="1229793"/>
            <a:ext cx="1021806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404040"/>
                </a:solidFill>
                <a:effectLst/>
                <a:latin typeface="+mn-lt"/>
              </a:rPr>
              <a:t> </a:t>
            </a:r>
            <a:r>
              <a:rPr lang="en" sz="1600" b="1" i="0" dirty="0">
                <a:solidFill>
                  <a:srgbClr val="404040"/>
                </a:solidFill>
                <a:effectLst/>
                <a:latin typeface="+mn-lt"/>
              </a:rPr>
              <a:t>Notion AI</a:t>
            </a:r>
            <a:r>
              <a:rPr lang="en" sz="1600" b="0" i="0" dirty="0">
                <a:solidFill>
                  <a:srgbClr val="404040"/>
                </a:solidFill>
                <a:effectLst/>
                <a:latin typeface="+mn-lt"/>
              </a:rPr>
              <a:t> </a:t>
            </a:r>
            <a:r>
              <a:rPr lang="ru-RU" sz="1600" b="0" i="0" dirty="0">
                <a:solidFill>
                  <a:srgbClr val="404040"/>
                </a:solidFill>
                <a:effectLst/>
                <a:latin typeface="+mn-lt"/>
              </a:rPr>
              <a:t>и </a:t>
            </a:r>
            <a:r>
              <a:rPr lang="en" sz="1600" b="1" i="0" dirty="0">
                <a:solidFill>
                  <a:srgbClr val="404040"/>
                </a:solidFill>
                <a:effectLst/>
                <a:latin typeface="+mn-lt"/>
              </a:rPr>
              <a:t>GPT Teacher</a:t>
            </a:r>
            <a:r>
              <a:rPr lang="en" sz="1600" b="0" i="0" dirty="0">
                <a:solidFill>
                  <a:srgbClr val="404040"/>
                </a:solidFill>
                <a:effectLst/>
                <a:latin typeface="+mn-lt"/>
              </a:rPr>
              <a:t> </a:t>
            </a:r>
            <a:r>
              <a:rPr lang="ru-RU" sz="1600" b="0" i="0" dirty="0">
                <a:solidFill>
                  <a:srgbClr val="404040"/>
                </a:solidFill>
                <a:effectLst/>
                <a:latin typeface="+mn-lt"/>
              </a:rPr>
              <a:t>демонстрируют узкую специализацию: первый ориентирован на языковое обучение (упражнения, тесты, обратная связь), второй — на помощь преподавателям в создании и адаптации материалов. Это делает их идеальными для конкретных задач, но ограничивает универсальность.</a:t>
            </a:r>
          </a:p>
          <a:p>
            <a:pPr algn="l"/>
            <a:endParaRPr lang="ru-RU" sz="1600" b="0" i="0" dirty="0">
              <a:solidFill>
                <a:srgbClr val="404040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404040"/>
                </a:solidFill>
                <a:effectLst/>
                <a:latin typeface="+mn-lt"/>
              </a:rPr>
              <a:t> </a:t>
            </a:r>
            <a:r>
              <a:rPr lang="en" sz="1600" b="1" i="0" dirty="0">
                <a:solidFill>
                  <a:srgbClr val="404040"/>
                </a:solidFill>
                <a:effectLst/>
                <a:latin typeface="+mn-lt"/>
              </a:rPr>
              <a:t>Grok</a:t>
            </a:r>
            <a:r>
              <a:rPr lang="en" sz="1600" b="0" i="0" dirty="0">
                <a:solidFill>
                  <a:srgbClr val="404040"/>
                </a:solidFill>
                <a:effectLst/>
                <a:latin typeface="+mn-lt"/>
              </a:rPr>
              <a:t> </a:t>
            </a:r>
            <a:r>
              <a:rPr lang="ru-RU" sz="1600" b="0" i="0" dirty="0">
                <a:solidFill>
                  <a:srgbClr val="404040"/>
                </a:solidFill>
                <a:effectLst/>
                <a:latin typeface="+mn-lt"/>
              </a:rPr>
              <a:t>и </a:t>
            </a:r>
            <a:r>
              <a:rPr lang="en" sz="1600" b="1" i="0" dirty="0">
                <a:solidFill>
                  <a:srgbClr val="404040"/>
                </a:solidFill>
                <a:effectLst/>
                <a:latin typeface="+mn-lt"/>
              </a:rPr>
              <a:t>StudGPT</a:t>
            </a:r>
            <a:r>
              <a:rPr lang="en" sz="1600" b="0" i="0" dirty="0">
                <a:solidFill>
                  <a:srgbClr val="404040"/>
                </a:solidFill>
                <a:effectLst/>
                <a:latin typeface="+mn-lt"/>
              </a:rPr>
              <a:t> </a:t>
            </a:r>
            <a:r>
              <a:rPr lang="ru-RU" sz="1600" b="0" i="0" dirty="0">
                <a:solidFill>
                  <a:srgbClr val="404040"/>
                </a:solidFill>
                <a:effectLst/>
                <a:latin typeface="+mn-lt"/>
              </a:rPr>
              <a:t>предлагают комплексные решения: </a:t>
            </a:r>
            <a:r>
              <a:rPr lang="en" sz="1600" b="0" i="0" dirty="0">
                <a:solidFill>
                  <a:srgbClr val="404040"/>
                </a:solidFill>
                <a:effectLst/>
                <a:latin typeface="+mn-lt"/>
              </a:rPr>
              <a:t>Grok </a:t>
            </a:r>
            <a:r>
              <a:rPr lang="ru-RU" sz="1600" b="0" i="0" dirty="0">
                <a:solidFill>
                  <a:srgbClr val="404040"/>
                </a:solidFill>
                <a:effectLst/>
                <a:latin typeface="+mn-lt"/>
              </a:rPr>
              <a:t>объединяет управление курсами, тестами и мультимедиа, а </a:t>
            </a:r>
            <a:r>
              <a:rPr lang="en" sz="1600" b="0" i="0" dirty="0">
                <a:solidFill>
                  <a:srgbClr val="404040"/>
                </a:solidFill>
                <a:effectLst/>
                <a:latin typeface="+mn-lt"/>
              </a:rPr>
              <a:t>StudGPT </a:t>
            </a:r>
            <a:r>
              <a:rPr lang="ru-RU" sz="1600" b="0" i="0" dirty="0">
                <a:solidFill>
                  <a:srgbClr val="404040"/>
                </a:solidFill>
                <a:effectLst/>
                <a:latin typeface="+mn-lt"/>
              </a:rPr>
              <a:t>фокусируется на </a:t>
            </a:r>
            <a:r>
              <a:rPr lang="en" sz="1600" b="0" i="0" dirty="0">
                <a:solidFill>
                  <a:srgbClr val="404040"/>
                </a:solidFill>
                <a:effectLst/>
                <a:latin typeface="+mn-lt"/>
              </a:rPr>
              <a:t>IT-</a:t>
            </a:r>
            <a:r>
              <a:rPr lang="ru-RU" sz="1600" b="0" i="0" dirty="0">
                <a:solidFill>
                  <a:srgbClr val="404040"/>
                </a:solidFill>
                <a:effectLst/>
                <a:latin typeface="+mn-lt"/>
              </a:rPr>
              <a:t>практике и автоматизации рутинных задач (например, проверка заданий). Они подходят для учебных заведений, где важен охват всех этапов обучения.</a:t>
            </a:r>
          </a:p>
          <a:p>
            <a:pPr algn="l"/>
            <a:endParaRPr lang="ru-RU" sz="1600" b="0" i="0" dirty="0">
              <a:solidFill>
                <a:srgbClr val="404040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404040"/>
                </a:solidFill>
                <a:effectLst/>
                <a:latin typeface="+mn-lt"/>
              </a:rPr>
              <a:t> </a:t>
            </a:r>
            <a:r>
              <a:rPr lang="en" sz="1600" b="1" i="0" dirty="0" err="1">
                <a:solidFill>
                  <a:srgbClr val="404040"/>
                </a:solidFill>
                <a:effectLst/>
                <a:latin typeface="+mn-lt"/>
              </a:rPr>
              <a:t>Qwen</a:t>
            </a:r>
            <a:r>
              <a:rPr lang="en" sz="1600" b="0" i="0" dirty="0">
                <a:solidFill>
                  <a:srgbClr val="404040"/>
                </a:solidFill>
                <a:effectLst/>
                <a:latin typeface="+mn-lt"/>
              </a:rPr>
              <a:t> </a:t>
            </a:r>
            <a:r>
              <a:rPr lang="ru-RU" sz="1600" b="0" i="0" dirty="0">
                <a:solidFill>
                  <a:srgbClr val="404040"/>
                </a:solidFill>
                <a:effectLst/>
                <a:latin typeface="+mn-lt"/>
              </a:rPr>
              <a:t>и </a:t>
            </a:r>
            <a:r>
              <a:rPr lang="en" sz="1600" b="1" i="0" dirty="0" err="1">
                <a:solidFill>
                  <a:srgbClr val="404040"/>
                </a:solidFill>
                <a:effectLst/>
                <a:latin typeface="+mn-lt"/>
              </a:rPr>
              <a:t>eAuthor.Cloud</a:t>
            </a:r>
            <a:r>
              <a:rPr lang="en" sz="1600" b="0" i="0" dirty="0">
                <a:solidFill>
                  <a:srgbClr val="404040"/>
                </a:solidFill>
                <a:effectLst/>
                <a:latin typeface="+mn-lt"/>
              </a:rPr>
              <a:t> — </a:t>
            </a:r>
            <a:r>
              <a:rPr lang="ru-RU" sz="1600" b="0" i="0" dirty="0">
                <a:solidFill>
                  <a:srgbClr val="404040"/>
                </a:solidFill>
                <a:effectLst/>
                <a:latin typeface="+mn-lt"/>
              </a:rPr>
              <a:t>универсальные инструменты для работы с текстом, но их интеграция в образование требует дополнительных усилий. Например, </a:t>
            </a:r>
            <a:r>
              <a:rPr lang="en" sz="1600" b="0" i="0" dirty="0" err="1">
                <a:solidFill>
                  <a:srgbClr val="404040"/>
                </a:solidFill>
                <a:effectLst/>
                <a:latin typeface="+mn-lt"/>
              </a:rPr>
              <a:t>eAuthor.Cloud</a:t>
            </a:r>
            <a:r>
              <a:rPr lang="en" sz="1600" b="0" i="0" dirty="0">
                <a:solidFill>
                  <a:srgbClr val="404040"/>
                </a:solidFill>
                <a:effectLst/>
                <a:latin typeface="+mn-lt"/>
              </a:rPr>
              <a:t> </a:t>
            </a:r>
            <a:r>
              <a:rPr lang="ru-RU" sz="1600" b="0" i="0" dirty="0">
                <a:solidFill>
                  <a:srgbClr val="404040"/>
                </a:solidFill>
                <a:effectLst/>
                <a:latin typeface="+mn-lt"/>
              </a:rPr>
              <a:t>полезен для быстрого создания шаблонов, но не заменяет специализированные </a:t>
            </a:r>
            <a:r>
              <a:rPr lang="en" sz="1600" b="0" i="0" dirty="0">
                <a:solidFill>
                  <a:srgbClr val="404040"/>
                </a:solidFill>
                <a:effectLst/>
                <a:latin typeface="+mn-lt"/>
              </a:rPr>
              <a:t>LMS.</a:t>
            </a:r>
            <a:endParaRPr lang="ru-RU" sz="1600" b="0" i="0" dirty="0">
              <a:solidFill>
                <a:srgbClr val="404040"/>
              </a:solidFill>
              <a:effectLst/>
              <a:latin typeface="+mn-lt"/>
            </a:endParaRPr>
          </a:p>
          <a:p>
            <a:pPr algn="l"/>
            <a:endParaRPr lang="en" sz="1600" b="0" i="0" dirty="0">
              <a:solidFill>
                <a:srgbClr val="404040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404040"/>
                </a:solidFill>
                <a:effectLst/>
                <a:latin typeface="+mn-lt"/>
              </a:rPr>
              <a:t> </a:t>
            </a:r>
            <a:r>
              <a:rPr lang="en" sz="1600" b="1" i="0" dirty="0" err="1">
                <a:solidFill>
                  <a:srgbClr val="404040"/>
                </a:solidFill>
                <a:effectLst/>
                <a:latin typeface="+mn-lt"/>
              </a:rPr>
              <a:t>GoogleAI</a:t>
            </a:r>
            <a:r>
              <a:rPr lang="en" sz="1600" b="0" i="0" dirty="0">
                <a:solidFill>
                  <a:srgbClr val="404040"/>
                </a:solidFill>
                <a:effectLst/>
                <a:latin typeface="+mn-lt"/>
              </a:rPr>
              <a:t> (</a:t>
            </a:r>
            <a:r>
              <a:rPr lang="ru-RU" sz="1600" b="0" i="0" dirty="0">
                <a:solidFill>
                  <a:srgbClr val="404040"/>
                </a:solidFill>
                <a:effectLst/>
                <a:latin typeface="+mn-lt"/>
              </a:rPr>
              <a:t>гипотетически) мог бы сочетать генерацию контента с глубокой интеграцией в экосистему </a:t>
            </a:r>
            <a:r>
              <a:rPr lang="en" sz="1600" b="0" i="0" dirty="0">
                <a:solidFill>
                  <a:srgbClr val="404040"/>
                </a:solidFill>
                <a:effectLst/>
                <a:latin typeface="+mn-lt"/>
              </a:rPr>
              <a:t>Google (Classroom, Docs), </a:t>
            </a:r>
            <a:r>
              <a:rPr lang="ru-RU" sz="1600" b="0" i="0" dirty="0">
                <a:solidFill>
                  <a:srgbClr val="404040"/>
                </a:solidFill>
                <a:effectLst/>
                <a:latin typeface="+mn-lt"/>
              </a:rPr>
              <a:t>что упростило бы совместную работу и доступность для школ/вузов.</a:t>
            </a:r>
          </a:p>
        </p:txBody>
      </p:sp>
    </p:spTree>
    <p:extLst>
      <p:ext uri="{BB962C8B-B14F-4D97-AF65-F5344CB8AC3E}">
        <p14:creationId xmlns:p14="http://schemas.microsoft.com/office/powerpoint/2010/main" val="1831004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8A7E034-0BF4-7891-8AF9-4667F3FE35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/>
          </a:p>
        </p:txBody>
      </p:sp>
      <p:sp>
        <p:nvSpPr>
          <p:cNvPr id="3" name="Заголовок 3">
            <a:extLst>
              <a:ext uri="{FF2B5EF4-FFF2-40B4-BE49-F238E27FC236}">
                <a16:creationId xmlns:a16="http://schemas.microsoft.com/office/drawing/2014/main" id="{8DD03718-3023-86E6-04B1-77820849D8A1}"/>
              </a:ext>
            </a:extLst>
          </p:cNvPr>
          <p:cNvSpPr>
            <a:spLocks noGrp="1"/>
          </p:cNvSpPr>
          <p:nvPr/>
        </p:nvSpPr>
        <p:spPr>
          <a:xfrm>
            <a:off x="200549" y="398124"/>
            <a:ext cx="6114639" cy="8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 sz="2500" b="1" dirty="0">
              <a:latin typeface="+mj-lt"/>
            </a:endParaRPr>
          </a:p>
        </p:txBody>
      </p:sp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7BE817F-2194-9915-8F8D-D32AA9234305}"/>
              </a:ext>
            </a:extLst>
          </p:cNvPr>
          <p:cNvSpPr>
            <a:spLocks noGrp="1"/>
          </p:cNvSpPr>
          <p:nvPr/>
        </p:nvSpPr>
        <p:spPr>
          <a:xfrm>
            <a:off x="200549" y="314088"/>
            <a:ext cx="7710396" cy="8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900" b="1" dirty="0">
                <a:latin typeface="+mj-lt"/>
              </a:rPr>
              <a:t>Чат-бот-навигатор</a:t>
            </a:r>
            <a:endParaRPr lang="ru-RU" sz="25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8A158-509C-8CCC-AF71-74F0C29E41E5}"/>
              </a:ext>
            </a:extLst>
          </p:cNvPr>
          <p:cNvSpPr txBox="1"/>
          <p:nvPr/>
        </p:nvSpPr>
        <p:spPr>
          <a:xfrm>
            <a:off x="200549" y="1304404"/>
            <a:ext cx="67405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u="sng" dirty="0">
                <a:solidFill>
                  <a:srgbClr val="404040"/>
                </a:solidFill>
                <a:effectLst/>
                <a:latin typeface="+mn-lt"/>
              </a:rPr>
              <a:t>Чат-бот-навигатор</a:t>
            </a:r>
            <a:r>
              <a:rPr lang="ru-RU" sz="1600" b="0" i="0" dirty="0">
                <a:solidFill>
                  <a:srgbClr val="404040"/>
                </a:solidFill>
                <a:effectLst/>
                <a:latin typeface="+mn-lt"/>
              </a:rPr>
              <a:t> — это интеллектуальный помощник, интегрированный в образовательную экосистему вуза. Он помогает студентам, преподавателям и сотрудникам быстро получать доступ к информации, автоматизирует рутинные запросы и упрощает взаимодействие с учебными ресурсами.</a:t>
            </a:r>
            <a:endParaRPr lang="ru-RU" sz="16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4721E-D1F9-7485-D075-3FA516FC74FC}"/>
              </a:ext>
            </a:extLst>
          </p:cNvPr>
          <p:cNvSpPr txBox="1"/>
          <p:nvPr/>
        </p:nvSpPr>
        <p:spPr>
          <a:xfrm>
            <a:off x="200549" y="3291439"/>
            <a:ext cx="733632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1" i="0" dirty="0">
                <a:solidFill>
                  <a:srgbClr val="404040"/>
                </a:solidFill>
                <a:effectLst/>
                <a:latin typeface="+mn-lt"/>
              </a:rPr>
              <a:t>Основные функции чат-бота:</a:t>
            </a:r>
          </a:p>
          <a:p>
            <a:pPr algn="l"/>
            <a:endParaRPr lang="ru-RU" sz="1600" b="1" dirty="0">
              <a:solidFill>
                <a:srgbClr val="404040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i="0" dirty="0">
                <a:solidFill>
                  <a:srgbClr val="404040"/>
                </a:solidFill>
                <a:effectLst/>
                <a:latin typeface="+mn-lt"/>
              </a:rPr>
              <a:t>Работа с расписанием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i="0" dirty="0">
                <a:solidFill>
                  <a:srgbClr val="404040"/>
                </a:solidFill>
                <a:effectLst/>
                <a:latin typeface="+mn-lt"/>
              </a:rPr>
              <a:t>Доступ к образовательным ресурсам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i="0" dirty="0">
                <a:solidFill>
                  <a:srgbClr val="404040"/>
                </a:solidFill>
                <a:effectLst/>
                <a:latin typeface="+mn-lt"/>
              </a:rPr>
              <a:t>Ответы на часто задаваемые вопросы</a:t>
            </a:r>
            <a:endParaRPr lang="ru-RU" sz="1600" dirty="0">
              <a:solidFill>
                <a:srgbClr val="404040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i="0" dirty="0">
                <a:solidFill>
                  <a:srgbClr val="404040"/>
                </a:solidFill>
                <a:effectLst/>
                <a:latin typeface="+mn-lt"/>
              </a:rPr>
              <a:t>Контакты</a:t>
            </a:r>
          </a:p>
          <a:p>
            <a:r>
              <a:rPr lang="ru-RU" sz="1600" i="0" dirty="0">
                <a:solidFill>
                  <a:srgbClr val="404040"/>
                </a:solidFill>
                <a:effectLst/>
                <a:latin typeface="+mn-lt"/>
              </a:rPr>
              <a:t>и др</a:t>
            </a:r>
            <a:r>
              <a:rPr lang="ru-RU" sz="1600" dirty="0">
                <a:solidFill>
                  <a:srgbClr val="404040"/>
                </a:solidFill>
                <a:latin typeface="+mn-lt"/>
              </a:rPr>
              <a:t>.</a:t>
            </a:r>
            <a:endParaRPr lang="ru-RU" sz="2000" i="0" dirty="0">
              <a:solidFill>
                <a:srgbClr val="404040"/>
              </a:solidFill>
              <a:effectLst/>
              <a:latin typeface="+mn-lt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0672D4E-F8CE-E51E-B4E6-5C5D6A1D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036" y="1804514"/>
            <a:ext cx="3000417" cy="3248972"/>
          </a:xfrm>
          <a:prstGeom prst="rect">
            <a:avLst/>
          </a:prstGeom>
          <a:effectLst>
            <a:softEdge rad="424413"/>
          </a:effectLst>
        </p:spPr>
      </p:pic>
    </p:spTree>
    <p:extLst>
      <p:ext uri="{BB962C8B-B14F-4D97-AF65-F5344CB8AC3E}">
        <p14:creationId xmlns:p14="http://schemas.microsoft.com/office/powerpoint/2010/main" val="2262738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F95E6F5-9F0B-D71E-55BC-C056D85E97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3552D9-F16D-BAB0-DEC6-D86172D0F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23381"/>
            <a:ext cx="4440621" cy="52418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47F60E-604C-10FF-EB87-73DD6FC65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79" y="1219333"/>
            <a:ext cx="5077249" cy="4945940"/>
          </a:xfrm>
          <a:prstGeom prst="rect">
            <a:avLst/>
          </a:prstGeom>
        </p:spPr>
      </p:pic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782248B3-7E04-9D8C-9511-B875EE846137}"/>
              </a:ext>
            </a:extLst>
          </p:cNvPr>
          <p:cNvSpPr>
            <a:spLocks noGrp="1"/>
          </p:cNvSpPr>
          <p:nvPr/>
        </p:nvSpPr>
        <p:spPr>
          <a:xfrm>
            <a:off x="152400" y="15060"/>
            <a:ext cx="10128422" cy="8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900" b="1" dirty="0">
                <a:latin typeface="+mj-lt"/>
              </a:rPr>
              <a:t>Пример взаимодействия пользователя с чат-ботом</a:t>
            </a:r>
            <a:endParaRPr lang="ru-RU" sz="2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6844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38595D1-4CCE-1D29-4921-C652EA713D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/>
          </a:p>
        </p:txBody>
      </p:sp>
      <p:sp>
        <p:nvSpPr>
          <p:cNvPr id="3" name="Заголовок 3">
            <a:extLst>
              <a:ext uri="{FF2B5EF4-FFF2-40B4-BE49-F238E27FC236}">
                <a16:creationId xmlns:a16="http://schemas.microsoft.com/office/drawing/2014/main" id="{1A974BD1-4FF2-47B3-260F-89887522056B}"/>
              </a:ext>
            </a:extLst>
          </p:cNvPr>
          <p:cNvSpPr>
            <a:spLocks noGrp="1"/>
          </p:cNvSpPr>
          <p:nvPr/>
        </p:nvSpPr>
        <p:spPr>
          <a:xfrm>
            <a:off x="152400" y="15060"/>
            <a:ext cx="7710396" cy="8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500" b="1" dirty="0">
                <a:latin typeface="+mj-lt"/>
              </a:rPr>
              <a:t>Сайт-визитка проекта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2D3D5-A4DF-37D0-C7F5-B66DD975D2E0}"/>
              </a:ext>
            </a:extLst>
          </p:cNvPr>
          <p:cNvSpPr txBox="1"/>
          <p:nvPr/>
        </p:nvSpPr>
        <p:spPr>
          <a:xfrm>
            <a:off x="250291" y="1045377"/>
            <a:ext cx="99234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 этом сайте собрана вся информация о проекте: его цели, актуальность, проблематика и ключевые задачи. Здесь вы узнаете, какие вопросы решает проект, почему он важен сегодня и кто входит в команду участников. Материалы сайта помогут понять значимость инициативы и возможности для вовлечения.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F115B9-F344-A204-41E6-DFF80E1F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367" y="2075022"/>
            <a:ext cx="7772400" cy="4383633"/>
          </a:xfrm>
          <a:prstGeom prst="rect">
            <a:avLst/>
          </a:prstGeom>
          <a:effectLst>
            <a:softEdge rad="466986"/>
          </a:effectLst>
        </p:spPr>
      </p:pic>
    </p:spTree>
    <p:extLst>
      <p:ext uri="{BB962C8B-B14F-4D97-AF65-F5344CB8AC3E}">
        <p14:creationId xmlns:p14="http://schemas.microsoft.com/office/powerpoint/2010/main" val="2616105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01F0B55-0B3D-1173-1391-D29186305C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</a:t>
            </a:fld>
            <a:endParaRPr lang="ru-RU"/>
          </a:p>
        </p:txBody>
      </p:sp>
      <p:sp>
        <p:nvSpPr>
          <p:cNvPr id="3" name="Заголовок 3">
            <a:extLst>
              <a:ext uri="{FF2B5EF4-FFF2-40B4-BE49-F238E27FC236}">
                <a16:creationId xmlns:a16="http://schemas.microsoft.com/office/drawing/2014/main" id="{17462FB5-429A-BC54-6B27-0711A8E15662}"/>
              </a:ext>
            </a:extLst>
          </p:cNvPr>
          <p:cNvSpPr>
            <a:spLocks noGrp="1"/>
          </p:cNvSpPr>
          <p:nvPr/>
        </p:nvSpPr>
        <p:spPr>
          <a:xfrm>
            <a:off x="152400" y="15060"/>
            <a:ext cx="7710396" cy="8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500" b="1" dirty="0">
                <a:latin typeface="+mj-lt"/>
              </a:rPr>
              <a:t>Обзор сайта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6BFDC2-39F0-FEEF-7A72-BAA7BF88B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6" r="11102"/>
          <a:stretch/>
        </p:blipFill>
        <p:spPr>
          <a:xfrm>
            <a:off x="0" y="719400"/>
            <a:ext cx="3963480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66C0EE-3015-101B-46C2-AE69C06E5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9" r="29987"/>
          <a:stretch/>
        </p:blipFill>
        <p:spPr>
          <a:xfrm>
            <a:off x="4238051" y="2433899"/>
            <a:ext cx="3502573" cy="44750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9E71C8-7065-64C7-7917-64FF304879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481"/>
          <a:stretch/>
        </p:blipFill>
        <p:spPr>
          <a:xfrm>
            <a:off x="8015196" y="228402"/>
            <a:ext cx="3661717" cy="44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74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838200" y="1608300"/>
            <a:ext cx="10281600" cy="364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100" b="1" u="sng" dirty="0"/>
              <a:t>Весенний семестр 2025 (1 семестр) </a:t>
            </a:r>
            <a:endParaRPr sz="2100" b="1" u="sng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100" dirty="0"/>
              <a:t>Задачи и подзадачи:</a:t>
            </a:r>
            <a:endParaRPr sz="2100" dirty="0"/>
          </a:p>
          <a:p>
            <a:pPr marL="95250" lvl="0" indent="0" algn="l" rtl="0"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rPr lang="ru-RU" sz="2100" dirty="0"/>
              <a:t>1. Подготовка аналитического обзора по практическим вопросам применения    ИИ в обучении</a:t>
            </a:r>
            <a:endParaRPr sz="21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100" dirty="0"/>
              <a:t>1.1. Аналитический обзор возможности применения ИИ в образовании. </a:t>
            </a:r>
            <a:endParaRPr sz="21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100" dirty="0"/>
              <a:t>1.2. Анализ программных средств реализации ИИ.</a:t>
            </a:r>
            <a:endParaRPr sz="2100" dirty="0"/>
          </a:p>
          <a:p>
            <a:pPr marL="95250" lvl="0" indent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ru-RU" sz="2100" dirty="0"/>
              <a:t>2. Подготовка к научно-практическому </a:t>
            </a:r>
            <a:r>
              <a:rPr lang="ru-RU" sz="2100" dirty="0">
                <a:solidFill>
                  <a:srgbClr val="000000"/>
                </a:solidFill>
              </a:rPr>
              <a:t>семинару по данной тематике.</a:t>
            </a:r>
          </a:p>
          <a:p>
            <a:pPr marL="95250" lvl="0" indent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ru-RU" sz="2100" dirty="0">
                <a:solidFill>
                  <a:srgbClr val="000000"/>
                </a:solidFill>
              </a:rPr>
              <a:t>3. Разработка чат-бота-навигатора по ресурсам заказчика.</a:t>
            </a:r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10137322" y="5706836"/>
            <a:ext cx="1788000" cy="106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838200" y="555171"/>
            <a:ext cx="8877300" cy="113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err="1"/>
              <a:t>Roadmap</a:t>
            </a:r>
            <a:endParaRPr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10137322" y="5706836"/>
            <a:ext cx="1788000" cy="106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838200" y="555171"/>
            <a:ext cx="8877300" cy="113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Диаграмма Ганта</a:t>
            </a:r>
            <a:endParaRPr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B31E44-43B4-B90B-6933-7293F889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6671"/>
            <a:ext cx="12192000" cy="2519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/>
          </p:nvPr>
        </p:nvSpPr>
        <p:spPr>
          <a:xfrm>
            <a:off x="734579" y="1608660"/>
            <a:ext cx="10609695" cy="40980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457200" indent="-355680" algn="just">
              <a:lnSpc>
                <a:spcPct val="200000"/>
              </a:lnSpc>
              <a:spcBef>
                <a:spcPts val="1001"/>
              </a:spcBef>
              <a:buClr>
                <a:srgbClr val="171616"/>
              </a:buClr>
              <a:buFont typeface="Times New Roman"/>
              <a:buAutoNum type="arabicPeriod"/>
            </a:pPr>
            <a:r>
              <a:rPr lang="ru-RU" sz="2000" b="0" strike="noStrike" spc="-1" dirty="0">
                <a:solidFill>
                  <a:schemeClr val="dk2"/>
                </a:solidFill>
                <a:latin typeface="Times New Roman"/>
                <a:ea typeface="Times New Roman"/>
              </a:rPr>
              <a:t>Проведен аналитический обзор возможностей применения ИИ в образовании</a:t>
            </a:r>
            <a:r>
              <a:rPr lang="ru-RU" sz="2000" spc="-1" dirty="0">
                <a:solidFill>
                  <a:schemeClr val="dk2"/>
                </a:solidFill>
                <a:latin typeface="Times New Roman"/>
                <a:ea typeface="Times New Roman"/>
              </a:rPr>
              <a:t>.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55680" algn="just">
              <a:lnSpc>
                <a:spcPct val="200000"/>
              </a:lnSpc>
              <a:buClr>
                <a:srgbClr val="171616"/>
              </a:buClr>
              <a:buFont typeface="Times New Roman"/>
              <a:buAutoNum type="arabicPeriod"/>
            </a:pPr>
            <a:r>
              <a:rPr lang="ru-RU" sz="2000" b="0" strike="noStrike" spc="-1" dirty="0">
                <a:solidFill>
                  <a:schemeClr val="dk2"/>
                </a:solidFill>
                <a:latin typeface="Times New Roman"/>
                <a:ea typeface="Times New Roman"/>
              </a:rPr>
              <a:t>Рассмотрены особенности функционирования обучающих систем с элементами ИИ. 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55680" algn="just">
              <a:lnSpc>
                <a:spcPct val="200000"/>
              </a:lnSpc>
              <a:buClr>
                <a:srgbClr val="171616"/>
              </a:buClr>
              <a:buFont typeface="Times New Roman"/>
              <a:buAutoNum type="arabicPeriod"/>
            </a:pPr>
            <a:r>
              <a:rPr lang="ru-RU" sz="2000" b="0" strike="noStrike" spc="-1" dirty="0">
                <a:solidFill>
                  <a:schemeClr val="dk2"/>
                </a:solidFill>
                <a:latin typeface="Times New Roman"/>
                <a:ea typeface="Times New Roman"/>
              </a:rPr>
              <a:t>Проведен сравнительный анализ программных средств реализации ИИ.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55680" algn="just">
              <a:lnSpc>
                <a:spcPct val="200000"/>
              </a:lnSpc>
              <a:buClr>
                <a:srgbClr val="171616"/>
              </a:buClr>
              <a:buFont typeface="Times New Roman"/>
              <a:buAutoNum type="arabicPeriod"/>
            </a:pPr>
            <a:r>
              <a:rPr lang="ru-RU" sz="2000" b="0" strike="noStrike" spc="-1" dirty="0">
                <a:solidFill>
                  <a:schemeClr val="dk2"/>
                </a:solidFill>
                <a:latin typeface="Times New Roman"/>
                <a:ea typeface="Times New Roman"/>
              </a:rPr>
              <a:t>Подготовлены 7 презентаций для проведения научно-практического семинара по </a:t>
            </a:r>
            <a:endParaRPr lang="ru-RU" sz="2000" spc="-1" dirty="0">
              <a:solidFill>
                <a:schemeClr val="dk2"/>
              </a:solidFill>
              <a:latin typeface="Times New Roman"/>
              <a:ea typeface="Times New Roman"/>
            </a:endParaRPr>
          </a:p>
          <a:p>
            <a:pPr marL="101520" algn="just">
              <a:lnSpc>
                <a:spcPct val="200000"/>
              </a:lnSpc>
              <a:buClr>
                <a:srgbClr val="171616"/>
              </a:buClr>
            </a:pPr>
            <a:r>
              <a:rPr lang="ru-RU" sz="2000" b="0" strike="noStrike" spc="-1" dirty="0">
                <a:solidFill>
                  <a:schemeClr val="dk2"/>
                </a:solidFill>
                <a:latin typeface="Times New Roman"/>
                <a:ea typeface="Times New Roman"/>
              </a:rPr>
              <a:t>применению ИИ в профессиональном образовании. </a:t>
            </a:r>
          </a:p>
          <a:p>
            <a:pPr marL="101520" algn="just">
              <a:lnSpc>
                <a:spcPct val="200000"/>
              </a:lnSpc>
              <a:buClr>
                <a:srgbClr val="171616"/>
              </a:buClr>
            </a:pPr>
            <a:r>
              <a:rPr lang="en-US" sz="2000" spc="-1" dirty="0">
                <a:solidFill>
                  <a:schemeClr val="dk2"/>
                </a:solidFill>
                <a:latin typeface="Times New Roman"/>
              </a:rPr>
              <a:t>5</a:t>
            </a:r>
            <a:r>
              <a:rPr lang="ru-RU" sz="2000" b="0" strike="noStrike" spc="-1" dirty="0">
                <a:solidFill>
                  <a:schemeClr val="dk2"/>
                </a:solidFill>
                <a:latin typeface="Times New Roman"/>
              </a:rPr>
              <a:t>. Разработан прототип чат-бота - навигатора по ресурсам организации.</a:t>
            </a:r>
            <a:endParaRPr lang="en-US" sz="2000" b="0" strike="noStrike" spc="-1" dirty="0">
              <a:solidFill>
                <a:schemeClr val="dk2"/>
              </a:solidFill>
              <a:latin typeface="Times New Roman"/>
            </a:endParaRPr>
          </a:p>
          <a:p>
            <a:pPr marL="101520" algn="just">
              <a:lnSpc>
                <a:spcPct val="200000"/>
              </a:lnSpc>
              <a:buClr>
                <a:srgbClr val="171616"/>
              </a:buClr>
            </a:pPr>
            <a:r>
              <a:rPr lang="en-US" sz="2000" spc="-1" dirty="0">
                <a:solidFill>
                  <a:schemeClr val="dk2"/>
                </a:solidFill>
                <a:latin typeface="Times New Roman"/>
              </a:rPr>
              <a:t>6. </a:t>
            </a:r>
            <a:r>
              <a:rPr lang="ru-RU" sz="2000" spc="-1" dirty="0">
                <a:solidFill>
                  <a:schemeClr val="dk2"/>
                </a:solidFill>
                <a:latin typeface="Times New Roman"/>
              </a:rPr>
              <a:t>Создан сайт-визитка проекта.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sldNum" idx="33"/>
          </p:nvPr>
        </p:nvSpPr>
        <p:spPr>
          <a:xfrm>
            <a:off x="10137240" y="5706720"/>
            <a:ext cx="1787400" cy="1064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ru-RU" sz="9600" b="0" strike="noStrike" spc="-1">
                <a:solidFill>
                  <a:srgbClr val="D0CECE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E94D39C6-3EB5-475D-989F-01CCA9EED7C6}" type="slidenum">
              <a:rPr lang="ru-RU" sz="9600" b="0" strike="noStrike" spc="-1">
                <a:solidFill>
                  <a:srgbClr val="D0CECE"/>
                </a:solidFill>
                <a:latin typeface="Arial"/>
                <a:ea typeface="Arial"/>
              </a:rPr>
              <a:t>19</a:t>
            </a:fld>
            <a:endParaRPr lang="ru-RU" sz="9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title"/>
          </p:nvPr>
        </p:nvSpPr>
        <p:spPr>
          <a:xfrm>
            <a:off x="734580" y="159194"/>
            <a:ext cx="8876520" cy="1134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3200" b="1" strike="noStrike" spc="-1" dirty="0">
                <a:solidFill>
                  <a:schemeClr val="dk1"/>
                </a:solidFill>
                <a:latin typeface="Arial"/>
                <a:ea typeface="Arial"/>
              </a:rPr>
              <a:t>Основные результаты работы</a:t>
            </a:r>
            <a:endParaRPr lang="ru-RU" sz="32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2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w="9525" cap="flat" cmpd="sng">
            <a:solidFill>
              <a:srgbClr val="FB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>
            <a:off x="807903" y="1823940"/>
            <a:ext cx="5288097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Барладина Ангелина Александровна, 241-671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Гасанов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Агамир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Сахил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оглы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241-339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Горынцев Дмитрий Александрович, 241-323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Елачев Никита Андреевич, 241-326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Казаков Дмитрий Александрович, 241-321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 Каматали Алина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Аароновна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241-321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7. Курумов Заурбек Ибрагимович, 241-323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8. Макарова Кира Игоревна, 241-671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9. Манохина Анастасия Александровна, 241-672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1200"/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10. Монтоскина Александра Николаевна, 241-672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endParaRPr lang="ru-RU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10129157" y="5440362"/>
            <a:ext cx="1787979" cy="128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457200" y="236424"/>
            <a:ext cx="8877300" cy="11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b="1" dirty="0"/>
              <a:t>Участники</a:t>
            </a:r>
            <a:endParaRPr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098F3-0D07-789B-68C8-AF928BF154B8}"/>
              </a:ext>
            </a:extLst>
          </p:cNvPr>
          <p:cNvSpPr txBox="1"/>
          <p:nvPr/>
        </p:nvSpPr>
        <p:spPr>
          <a:xfrm>
            <a:off x="6096000" y="1823940"/>
            <a:ext cx="510206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11. Музыченко Сергей Кириллович, 241-321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12. Мырзабеков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Аймен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Белекович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241-333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13. Петенков Михаил Игоревич, 241-672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14. Подтягин Дмитрий Алексеевич, 241-323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15. Соловьева Анастасия Николаевна, 241-326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16. Хатнянский Алексей Евгеньевич, 241-672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17. Хожиев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Диёрбек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Муроджонович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241-323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18. Яськова Мария Михайловна, 241-672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19. Белоус Александр Владимирович, 231-363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 Хасан Мохаммад, 231-351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21. Хитров Алексей Кириллович, 231-351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1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w="9525" cap="flat" cmpd="sng">
            <a:solidFill>
              <a:srgbClr val="FB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7" name="Google Shape;157;p21"/>
          <p:cNvSpPr txBox="1">
            <a:spLocks noGrp="1"/>
          </p:cNvSpPr>
          <p:nvPr>
            <p:ph type="ctrTitle"/>
          </p:nvPr>
        </p:nvSpPr>
        <p:spPr>
          <a:xfrm>
            <a:off x="1039528" y="2001837"/>
            <a:ext cx="10087276" cy="150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ru-RU" dirty="0"/>
              <a:t>Спасибо за внимание!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838200" y="1959429"/>
            <a:ext cx="10281600" cy="364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000000"/>
                </a:solidFill>
              </a:rPr>
              <a:t>В условиях ограниченности кадров и ресурса инструкторов для профессионального обучения, становится особенно важным </a:t>
            </a:r>
            <a:r>
              <a:rPr lang="ru-RU" sz="2000" b="1" dirty="0">
                <a:solidFill>
                  <a:srgbClr val="000000"/>
                </a:solidFill>
              </a:rPr>
              <a:t>использование инновационных технологий</a:t>
            </a:r>
            <a:r>
              <a:rPr lang="ru-RU" sz="2000" dirty="0">
                <a:solidFill>
                  <a:srgbClr val="000000"/>
                </a:solidFill>
              </a:rPr>
              <a:t>, таких как искусственный интеллект, </a:t>
            </a:r>
            <a:r>
              <a:rPr lang="ru-RU" sz="2000" b="1" dirty="0">
                <a:solidFill>
                  <a:srgbClr val="000000"/>
                </a:solidFill>
              </a:rPr>
              <a:t>для эффективной подготовки</a:t>
            </a:r>
            <a:r>
              <a:rPr lang="ru-RU" sz="2000" dirty="0">
                <a:solidFill>
                  <a:srgbClr val="000000"/>
                </a:solidFill>
              </a:rPr>
              <a:t> производственного </a:t>
            </a:r>
            <a:r>
              <a:rPr lang="ru-RU" sz="2000" b="1" dirty="0">
                <a:solidFill>
                  <a:srgbClr val="000000"/>
                </a:solidFill>
              </a:rPr>
              <a:t>персонала</a:t>
            </a:r>
            <a:r>
              <a:rPr lang="ru-RU" sz="2000" dirty="0">
                <a:solidFill>
                  <a:srgbClr val="000000"/>
                </a:solidFill>
              </a:rPr>
              <a:t>. </a:t>
            </a:r>
            <a:endParaRPr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000000"/>
                </a:solidFill>
              </a:rPr>
              <a:t>ИИ позволяет создать гибкие и адаптивные образовательные программы, которые могут заменить или дополнить традиционные методы обучения, повышая доступность и уменьшает </a:t>
            </a:r>
            <a:r>
              <a:rPr lang="ru-RU" sz="2000" dirty="0" err="1">
                <a:solidFill>
                  <a:srgbClr val="000000"/>
                </a:solidFill>
              </a:rPr>
              <a:t>ресурсозатратность</a:t>
            </a:r>
            <a:r>
              <a:rPr lang="ru-RU" sz="2000" dirty="0">
                <a:solidFill>
                  <a:srgbClr val="000000"/>
                </a:solidFill>
              </a:rPr>
              <a:t> образования без значительных потерь качества.</a:t>
            </a: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10137322" y="5706836"/>
            <a:ext cx="1788000" cy="106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38200" y="555171"/>
            <a:ext cx="8877300" cy="113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Актуальность</a:t>
            </a:r>
            <a:endParaRPr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838200" y="1959429"/>
            <a:ext cx="10281600" cy="28011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100" b="1" dirty="0">
                <a:solidFill>
                  <a:srgbClr val="000000"/>
                </a:solidFill>
              </a:rPr>
              <a:t>Недостаток знаний у обучаемых и преподавателей о возможностях и принципах работы искусственного интеллекта в образовательном процессе вызывает необходимость работ в данной области.</a:t>
            </a: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sz="2100" b="1" dirty="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rgbClr val="000000"/>
                </a:solidFill>
              </a:rPr>
              <a:t>Это включает вопросы выбора подходящих программных средств, правильной постановки задач для ИИ, а также понимание трудозатрат и ресурсов, необходимых для успешного внедрения ИИ в системы обучения и повышения квалификации.</a:t>
            </a:r>
            <a:endParaRPr sz="2100" dirty="0">
              <a:solidFill>
                <a:srgbClr val="000000"/>
              </a:solidFill>
            </a:endParaRPr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xfrm>
            <a:off x="10137322" y="5706836"/>
            <a:ext cx="1788000" cy="106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838200" y="555171"/>
            <a:ext cx="8877300" cy="113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Проблематика</a:t>
            </a:r>
            <a:endParaRPr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838200" y="1959429"/>
            <a:ext cx="10281600" cy="32441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900" b="1" dirty="0">
                <a:solidFill>
                  <a:srgbClr val="000000"/>
                </a:solidFill>
              </a:rPr>
              <a:t>Оценить возможности использования искусственного интеллекта для профессиональной подготовки и повышения квалификации пусконаладочного персонала непосредственно на предприятии</a:t>
            </a:r>
            <a:r>
              <a:rPr lang="ru-RU" sz="1900" dirty="0">
                <a:solidFill>
                  <a:srgbClr val="000000"/>
                </a:solidFill>
              </a:rPr>
              <a:t>.</a:t>
            </a:r>
            <a:endParaRPr sz="19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000000"/>
                </a:solidFill>
              </a:rPr>
              <a:t>Проект направлен на исследование потенциала ИИ в создании адаптивных образовательных программ и тренингов, которые будут учитывать уровень подготовки сотрудников и специфику их задач, позволяя оперативно повышать квалификацию без необходимости отрыва от производства.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10137322" y="5706836"/>
            <a:ext cx="1788000" cy="106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838200" y="555171"/>
            <a:ext cx="8877300" cy="113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Цель проекта</a:t>
            </a:r>
            <a:endParaRPr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749722" y="1968619"/>
            <a:ext cx="10281600" cy="364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just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</a:pPr>
            <a:r>
              <a:rPr lang="ru-RU" sz="2100" b="1" dirty="0">
                <a:solidFill>
                  <a:srgbClr val="000000"/>
                </a:solidFill>
              </a:rPr>
              <a:t>Подготовка аналитического обзора</a:t>
            </a:r>
            <a:r>
              <a:rPr lang="ru-RU" sz="2100" dirty="0">
                <a:solidFill>
                  <a:srgbClr val="000000"/>
                </a:solidFill>
              </a:rPr>
              <a:t> по практическим вопросам применения искусственного интеллекта в обучении, который охватывает текущие подходы, лучшие практики и потенциальные области применения ИИ в образовательных процессах.</a:t>
            </a:r>
            <a:endParaRPr sz="2100" dirty="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sz="2100" dirty="0">
              <a:solidFill>
                <a:srgbClr val="000000"/>
              </a:solidFill>
            </a:endParaRPr>
          </a:p>
          <a:p>
            <a:pPr marL="457200" lvl="0" indent="-361950" algn="just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</a:pPr>
            <a:r>
              <a:rPr lang="ru-RU" sz="2100" b="1" dirty="0">
                <a:solidFill>
                  <a:srgbClr val="000000"/>
                </a:solidFill>
              </a:rPr>
              <a:t>Организация учебного семинара</a:t>
            </a:r>
            <a:r>
              <a:rPr lang="ru-RU" sz="2100" dirty="0">
                <a:solidFill>
                  <a:srgbClr val="000000"/>
                </a:solidFill>
              </a:rPr>
              <a:t>, посвященного теме ИИ в обучении, с целью повышения осведомленности и обмена знаниями среди участников о возможностях и перспективах использования ИИ в образовательной сфере.</a:t>
            </a:r>
            <a:endParaRPr sz="21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10137322" y="5706836"/>
            <a:ext cx="1788000" cy="106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838200" y="555171"/>
            <a:ext cx="8877300" cy="113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Ключевые задачи</a:t>
            </a:r>
            <a:endParaRPr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959429"/>
            <a:ext cx="10281600" cy="364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rgbClr val="000000"/>
                </a:solidFill>
              </a:rPr>
              <a:t>Проведение учебного семинара на площадке заказчика, который предоставит участникам практические знания о применении ИИ в обучении. </a:t>
            </a:r>
            <a:endParaRPr sz="2100" dirty="0">
              <a:solidFill>
                <a:srgbClr val="000000"/>
              </a:solidFill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10137322" y="5706836"/>
            <a:ext cx="1788000" cy="106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838200" y="555171"/>
            <a:ext cx="8877300" cy="113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Ожидаемый продуктовый результат</a:t>
            </a:r>
            <a:endParaRPr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B97FF3C-D55B-89C3-26CA-CA3B2320A7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C04C987-9213-6A7C-E10E-0DA140B51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35690"/>
              </p:ext>
            </p:extLst>
          </p:nvPr>
        </p:nvGraphicFramePr>
        <p:xfrm>
          <a:off x="152398" y="996043"/>
          <a:ext cx="9105902" cy="5861957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936152">
                  <a:extLst>
                    <a:ext uri="{9D8B030D-6E8A-4147-A177-3AD203B41FA5}">
                      <a16:colId xmlns:a16="http://schemas.microsoft.com/office/drawing/2014/main" val="526880700"/>
                    </a:ext>
                  </a:extLst>
                </a:gridCol>
                <a:gridCol w="3325712">
                  <a:extLst>
                    <a:ext uri="{9D8B030D-6E8A-4147-A177-3AD203B41FA5}">
                      <a16:colId xmlns:a16="http://schemas.microsoft.com/office/drawing/2014/main" val="3367477118"/>
                    </a:ext>
                  </a:extLst>
                </a:gridCol>
                <a:gridCol w="2844038">
                  <a:extLst>
                    <a:ext uri="{9D8B030D-6E8A-4147-A177-3AD203B41FA5}">
                      <a16:colId xmlns:a16="http://schemas.microsoft.com/office/drawing/2014/main" val="3683731884"/>
                    </a:ext>
                  </a:extLst>
                </a:gridCol>
              </a:tblGrid>
              <a:tr h="324872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ФИО участника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u="none" strike="noStrike" cap="none" dirty="0">
                          <a:solidFill>
                            <a:schemeClr val="lt1"/>
                          </a:solidFill>
                          <a:effectLst/>
                          <a:sym typeface="Arial"/>
                        </a:rPr>
                        <a:t>Рассматриваемая модель ИИ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Роль участника в проекте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2923396"/>
                  </a:ext>
                </a:extLst>
              </a:tr>
              <a:tr h="3248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Гасанов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Агамир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Сахил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оглы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GPT Teacher</a:t>
                      </a:r>
                    </a:p>
                    <a:p>
                      <a:pPr algn="ctr"/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Продукт менеджер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4446900"/>
                  </a:ext>
                </a:extLst>
              </a:tr>
              <a:tr h="324872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Елачев Никита Андреевич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Тим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лид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168784"/>
                  </a:ext>
                </a:extLst>
              </a:tr>
              <a:tr h="324872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Соловьева Анастасия Николаевна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Тех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лид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214778"/>
                  </a:ext>
                </a:extLst>
              </a:tr>
              <a:tr h="324872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Петенков Михаил Игоревич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Grok</a:t>
                      </a:r>
                    </a:p>
                    <a:p>
                      <a:pPr algn="ctr"/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3112171"/>
                  </a:ext>
                </a:extLst>
              </a:tr>
              <a:tr h="335331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Яськова Мария Михайловна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0144633"/>
                  </a:ext>
                </a:extLst>
              </a:tr>
              <a:tr h="324872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Хатнянский Алексей Евгеньевич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4249794"/>
                  </a:ext>
                </a:extLst>
              </a:tr>
              <a:tr h="324872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Казаков Дмитрий Александрович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StudGPT</a:t>
                      </a:r>
                    </a:p>
                    <a:p>
                      <a:pPr algn="ctr"/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Продукт менеджер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4664735"/>
                  </a:ext>
                </a:extLst>
              </a:tr>
              <a:tr h="324872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Каматали Алина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Аароновна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Тим </a:t>
                      </a:r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лид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6276439"/>
                  </a:ext>
                </a:extLst>
              </a:tr>
              <a:tr h="324872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Музыченко Сергей Кириллович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Тех </a:t>
                      </a:r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лид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63669"/>
                  </a:ext>
                </a:extLst>
              </a:tr>
              <a:tr h="552282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Монтоскина Александра Николаевна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Qwen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8942406"/>
                  </a:ext>
                </a:extLst>
              </a:tr>
              <a:tr h="552282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Манохина Анастасия Александровна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3937600"/>
                  </a:ext>
                </a:extLst>
              </a:tr>
              <a:tr h="393650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Макарова Кира Игоревна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eAuthor.Cloud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Аналитик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3068477"/>
                  </a:ext>
                </a:extLst>
              </a:tr>
              <a:tr h="552282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Барладина Ангелина Александровна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Аналитик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31572335"/>
                  </a:ext>
                </a:extLst>
              </a:tr>
              <a:tr h="552282"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Мырзабеков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Аймен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Белекович</a:t>
                      </a:r>
                      <a:endParaRPr lang="ru-RU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NotionAi</a:t>
                      </a:r>
                      <a:endParaRPr lang="ru-RU" sz="1600" dirty="0"/>
                    </a:p>
                    <a:p>
                      <a:pPr algn="ctr"/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5434969"/>
                  </a:ext>
                </a:extLst>
              </a:tr>
            </a:tbl>
          </a:graphicData>
        </a:graphic>
      </p:graphicFrame>
      <p:sp>
        <p:nvSpPr>
          <p:cNvPr id="2" name="Google Shape;149;p20">
            <a:extLst>
              <a:ext uri="{FF2B5EF4-FFF2-40B4-BE49-F238E27FC236}">
                <a16:creationId xmlns:a16="http://schemas.microsoft.com/office/drawing/2014/main" id="{C259E2BF-6135-0E21-CBD3-BDD0F8EBE6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729" y="0"/>
            <a:ext cx="8877300" cy="113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Структура работы в проекте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860074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A33D73E-78B6-995C-6DBC-7D29F6F14E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6B24859-D4DA-728E-E941-B9F8E5B7D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-83769"/>
            <a:ext cx="8877300" cy="1135517"/>
          </a:xfrm>
        </p:spPr>
        <p:txBody>
          <a:bodyPr/>
          <a:lstStyle/>
          <a:p>
            <a:r>
              <a:rPr lang="ru-RU" b="1" dirty="0"/>
              <a:t>Классификация 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A68EEC-AF37-4822-77FB-D6FFC0503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3" t="6864" r="4044" b="6899"/>
          <a:stretch/>
        </p:blipFill>
        <p:spPr>
          <a:xfrm>
            <a:off x="0" y="1051748"/>
            <a:ext cx="5467546" cy="5212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37BB7D-EB30-648A-96F4-E9D46D924A8D}"/>
              </a:ext>
            </a:extLst>
          </p:cNvPr>
          <p:cNvSpPr txBox="1"/>
          <p:nvPr/>
        </p:nvSpPr>
        <p:spPr>
          <a:xfrm>
            <a:off x="5884019" y="1216629"/>
            <a:ext cx="6041282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bg2"/>
                </a:solidFill>
                <a:effectLst/>
                <a:latin typeface="Helvetica Neue" panose="02000503000000020004" pitchFamily="2" charset="0"/>
              </a:rPr>
              <a:t>1. Поддержка в исследованиях, грантах, публикациях: </a:t>
            </a:r>
            <a:r>
              <a:rPr lang="ru-RU" dirty="0">
                <a:solidFill>
                  <a:schemeClr val="bg2"/>
                </a:solidFill>
                <a:effectLst/>
                <a:latin typeface="Helvetica Neue" panose="02000503000000020004" pitchFamily="2" charset="0"/>
              </a:rPr>
              <a:t>ИИ помогает в поиске финансирования, анализе данных и подготовке научных публикаций.</a:t>
            </a:r>
          </a:p>
          <a:p>
            <a:pPr marL="342900" indent="-342900" algn="just">
              <a:buAutoNum type="arabicPeriod"/>
            </a:pPr>
            <a:endParaRPr lang="ru-RU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  <a:p>
            <a:pPr algn="just"/>
            <a:r>
              <a:rPr lang="ru-RU" b="1" dirty="0">
                <a:solidFill>
                  <a:schemeClr val="bg2"/>
                </a:solidFill>
                <a:effectLst/>
                <a:latin typeface="Helvetica Neue" panose="02000503000000020004" pitchFamily="2" charset="0"/>
              </a:rPr>
              <a:t>2. Автоматизация рутинных процессов управления образованием: </a:t>
            </a:r>
            <a:r>
              <a:rPr lang="ru-RU" dirty="0">
                <a:solidFill>
                  <a:schemeClr val="bg2"/>
                </a:solidFill>
                <a:effectLst/>
                <a:latin typeface="Helvetica Neue" panose="02000503000000020004" pitchFamily="2" charset="0"/>
              </a:rPr>
              <a:t>Использование ИИ для упрощения административных задач, таких как планирование, учет и отчетность.</a:t>
            </a:r>
          </a:p>
          <a:p>
            <a:pPr algn="just"/>
            <a:endParaRPr lang="ru-RU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  <a:p>
            <a:pPr algn="just"/>
            <a:r>
              <a:rPr lang="ru-RU" b="1" dirty="0">
                <a:solidFill>
                  <a:schemeClr val="bg2"/>
                </a:solidFill>
                <a:effectLst/>
                <a:latin typeface="Helvetica Neue" panose="02000503000000020004" pitchFamily="2" charset="0"/>
              </a:rPr>
              <a:t>3. Разработка контента (тестов и экзаменов, курсов): </a:t>
            </a:r>
            <a:r>
              <a:rPr lang="ru-RU" dirty="0">
                <a:solidFill>
                  <a:schemeClr val="bg2"/>
                </a:solidFill>
                <a:effectLst/>
                <a:latin typeface="Helvetica Neue" panose="02000503000000020004" pitchFamily="2" charset="0"/>
              </a:rPr>
              <a:t>Создание учебных материалов, тестов и курсов с использованием ИИ для повышения их эффективности и адаптивности.</a:t>
            </a:r>
          </a:p>
          <a:p>
            <a:pPr algn="just"/>
            <a:endParaRPr lang="ru-RU" b="1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  <a:p>
            <a:pPr algn="just"/>
            <a:r>
              <a:rPr lang="ru-RU" b="1" dirty="0">
                <a:solidFill>
                  <a:schemeClr val="bg2"/>
                </a:solidFill>
                <a:effectLst/>
                <a:latin typeface="Helvetica Neue" panose="02000503000000020004" pitchFamily="2" charset="0"/>
              </a:rPr>
              <a:t>4. Персонализация обучения: </a:t>
            </a:r>
            <a:r>
              <a:rPr lang="ru-RU" dirty="0">
                <a:solidFill>
                  <a:schemeClr val="bg2"/>
                </a:solidFill>
                <a:effectLst/>
                <a:latin typeface="Helvetica Neue" panose="02000503000000020004" pitchFamily="2" charset="0"/>
              </a:rPr>
              <a:t>Индивидуальный подход к обучению с учетом потребностей и способностей каждого студента.</a:t>
            </a:r>
          </a:p>
          <a:p>
            <a:pPr algn="just"/>
            <a:endParaRPr lang="ru-RU" b="1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  <a:p>
            <a:pPr algn="just"/>
            <a:r>
              <a:rPr lang="ru-RU" b="1" dirty="0">
                <a:solidFill>
                  <a:schemeClr val="bg2"/>
                </a:solidFill>
                <a:effectLst/>
                <a:latin typeface="Helvetica Neue" panose="02000503000000020004" pitchFamily="2" charset="0"/>
              </a:rPr>
              <a:t>5. Помощь в </a:t>
            </a:r>
            <a:r>
              <a:rPr lang="en" b="1" dirty="0">
                <a:solidFill>
                  <a:schemeClr val="bg2"/>
                </a:solidFill>
                <a:effectLst/>
                <a:latin typeface="Helvetica Neue" panose="02000503000000020004" pitchFamily="2" charset="0"/>
              </a:rPr>
              <a:t>IT-</a:t>
            </a:r>
            <a:r>
              <a:rPr lang="ru-RU" b="1" dirty="0">
                <a:solidFill>
                  <a:schemeClr val="bg2"/>
                </a:solidFill>
                <a:effectLst/>
                <a:latin typeface="Helvetica Neue" panose="02000503000000020004" pitchFamily="2" charset="0"/>
              </a:rPr>
              <a:t>практике: </a:t>
            </a:r>
            <a:r>
              <a:rPr lang="ru-RU" dirty="0">
                <a:solidFill>
                  <a:schemeClr val="bg2"/>
                </a:solidFill>
                <a:effectLst/>
                <a:latin typeface="Helvetica Neue" panose="02000503000000020004" pitchFamily="2" charset="0"/>
              </a:rPr>
              <a:t>Поддержка студентов и преподавателей в освоении и применении </a:t>
            </a:r>
            <a:r>
              <a:rPr lang="en" dirty="0">
                <a:solidFill>
                  <a:schemeClr val="bg2"/>
                </a:solidFill>
                <a:effectLst/>
                <a:latin typeface="Helvetica Neue" panose="02000503000000020004" pitchFamily="2" charset="0"/>
              </a:rPr>
              <a:t>IT-</a:t>
            </a:r>
            <a:r>
              <a:rPr lang="ru-RU" dirty="0">
                <a:solidFill>
                  <a:schemeClr val="bg2"/>
                </a:solidFill>
                <a:effectLst/>
                <a:latin typeface="Helvetica Neue" panose="02000503000000020004" pitchFamily="2" charset="0"/>
              </a:rPr>
              <a:t>навыков.</a:t>
            </a:r>
          </a:p>
          <a:p>
            <a:pPr algn="just"/>
            <a:endParaRPr lang="ru-RU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  <a:p>
            <a:pPr algn="just"/>
            <a:r>
              <a:rPr lang="ru-RU" b="1" dirty="0">
                <a:solidFill>
                  <a:schemeClr val="bg2"/>
                </a:solidFill>
                <a:effectLst/>
                <a:latin typeface="Helvetica Neue" panose="02000503000000020004" pitchFamily="2" charset="0"/>
              </a:rPr>
              <a:t>6. Социальная поддержка и адаптация: </a:t>
            </a:r>
            <a:r>
              <a:rPr lang="ru-RU" dirty="0">
                <a:solidFill>
                  <a:schemeClr val="bg2"/>
                </a:solidFill>
                <a:effectLst/>
                <a:latin typeface="Helvetica Neue" panose="02000503000000020004" pitchFamily="2" charset="0"/>
              </a:rPr>
              <a:t>ИИ используется для помощи студентам в адаптации к учебной среде и решения социальных вопросов.</a:t>
            </a:r>
          </a:p>
          <a:p>
            <a:pPr algn="l"/>
            <a:endParaRPr lang="ru-RU" i="0" dirty="0">
              <a:solidFill>
                <a:schemeClr val="bg2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832696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3">
  <a:themeElements>
    <a:clrScheme name="Московский Политех красная">
      <a:dk1>
        <a:srgbClr val="E61E46"/>
      </a:dk1>
      <a:lt1>
        <a:srgbClr val="FFFFFF"/>
      </a:lt1>
      <a:dk2>
        <a:srgbClr val="171616"/>
      </a:dk2>
      <a:lt2>
        <a:srgbClr val="E7E6E6"/>
      </a:lt2>
      <a:accent1>
        <a:srgbClr val="E61E46"/>
      </a:accent1>
      <a:accent2>
        <a:srgbClr val="1E3E8D"/>
      </a:accent2>
      <a:accent3>
        <a:srgbClr val="A5A5A5"/>
      </a:accent3>
      <a:accent4>
        <a:srgbClr val="60DCCA"/>
      </a:accent4>
      <a:accent5>
        <a:srgbClr val="3478BC"/>
      </a:accent5>
      <a:accent6>
        <a:srgbClr val="E94572"/>
      </a:accent6>
      <a:hlink>
        <a:srgbClr val="3478BC"/>
      </a:hlink>
      <a:folHlink>
        <a:srgbClr val="E945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1311</Words>
  <Application>Microsoft Office PowerPoint</Application>
  <PresentationFormat>Широкоэкранный</PresentationFormat>
  <Paragraphs>230</Paragraphs>
  <Slides>20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Arial</vt:lpstr>
      <vt:lpstr>Calibri</vt:lpstr>
      <vt:lpstr>Gilroy Medium</vt:lpstr>
      <vt:lpstr>Helvetica Neue</vt:lpstr>
      <vt:lpstr>Inter</vt:lpstr>
      <vt:lpstr>Times New Roman</vt:lpstr>
      <vt:lpstr>Verdana</vt:lpstr>
      <vt:lpstr>Тема3</vt:lpstr>
      <vt:lpstr>Применение ИИ в профессиональном обучении</vt:lpstr>
      <vt:lpstr>Участники</vt:lpstr>
      <vt:lpstr>Актуальность</vt:lpstr>
      <vt:lpstr>Проблематика</vt:lpstr>
      <vt:lpstr>Цель проекта</vt:lpstr>
      <vt:lpstr>Ключевые задачи</vt:lpstr>
      <vt:lpstr>Ожидаемый продуктовый результат</vt:lpstr>
      <vt:lpstr>Структура работы в проекте</vt:lpstr>
      <vt:lpstr>Классификация ИИ</vt:lpstr>
      <vt:lpstr>Рассматриваемые 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Roadmap</vt:lpstr>
      <vt:lpstr>Диаграмма Ганта</vt:lpstr>
      <vt:lpstr>Основные результаты работы</vt:lpstr>
      <vt:lpstr>Спасибо за внимание!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Применение ИИ в профессиональном обучении</dc:title>
  <dc:creator>Natalia and the kids</dc:creator>
  <cp:lastModifiedBy>Natalia Knyshuk</cp:lastModifiedBy>
  <cp:revision>22</cp:revision>
  <dcterms:modified xsi:type="dcterms:W3CDTF">2025-05-20T22:44:31Z</dcterms:modified>
</cp:coreProperties>
</file>